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20" r:id="rId3"/>
    <p:sldId id="321" r:id="rId5"/>
    <p:sldId id="323" r:id="rId6"/>
    <p:sldId id="326" r:id="rId7"/>
    <p:sldId id="344" r:id="rId8"/>
    <p:sldId id="345" r:id="rId9"/>
    <p:sldId id="346" r:id="rId10"/>
    <p:sldId id="343" r:id="rId11"/>
    <p:sldId id="347" r:id="rId12"/>
    <p:sldId id="328" r:id="rId13"/>
    <p:sldId id="330" r:id="rId14"/>
    <p:sldId id="349" r:id="rId15"/>
    <p:sldId id="350" r:id="rId16"/>
    <p:sldId id="351" r:id="rId17"/>
    <p:sldId id="353" r:id="rId18"/>
    <p:sldId id="338" r:id="rId19"/>
    <p:sldId id="339" r:id="rId20"/>
    <p:sldId id="340" r:id="rId21"/>
    <p:sldId id="341" r:id="rId22"/>
    <p:sldId id="342" r:id="rId23"/>
    <p:sldId id="261" r:id="rId24"/>
  </p:sldIdLst>
  <p:sldSz cx="12192000" cy="6858000"/>
  <p:notesSz cx="7103745" cy="10234295"/>
  <p:embeddedFontLst>
    <p:embeddedFont>
      <p:font typeface="微软雅黑" panose="020B0503020204020204" charset="-122"/>
      <p:regular r:id="rId30"/>
    </p:embeddedFont>
    <p:embeddedFont>
      <p:font typeface="黑体" panose="02010609060101010101" charset="-122"/>
      <p:regular r:id="rId31"/>
    </p:embeddedFont>
    <p:embeddedFont>
      <p:font typeface="方正楷体_GB2312" panose="02000000000000000000" charset="-122"/>
      <p:regular r:id="rId32"/>
    </p:embeddedFont>
    <p:embeddedFont>
      <p:font typeface="方正楷体_GBK" panose="02000000000000000000" charset="-122"/>
      <p:regular r:id="rId33"/>
    </p:embeddedFont>
    <p:embeddedFont>
      <p:font typeface="Calibri" panose="020F0502020204030204"/>
      <p:regular r:id="rId34"/>
      <p:bold r:id="rId35"/>
      <p:italic r:id="rId36"/>
      <p:boldItalic r:id="rId37"/>
    </p:embeddedFont>
    <p:embeddedFont>
      <p:font typeface="仿宋" panose="02010609060101010101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 userDrawn="1">
          <p15:clr>
            <a:srgbClr val="A4A3A4"/>
          </p15:clr>
        </p15:guide>
        <p15:guide id="2" pos="39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94A"/>
    <a:srgbClr val="FFFFFF"/>
    <a:srgbClr val="4B278B"/>
    <a:srgbClr val="4F278A"/>
    <a:srgbClr val="47278C"/>
    <a:srgbClr val="64B9C5"/>
    <a:srgbClr val="46268A"/>
    <a:srgbClr val="9A6BBB"/>
    <a:srgbClr val="8A4C97"/>
    <a:srgbClr val="7852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218"/>
        <p:guide pos="39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41.xml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541270"/>
            <a:ext cx="5990590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本课你将体验：</a:t>
            </a:r>
            <a:endParaRPr lang="zh-CN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组装智能风扇模型</a:t>
            </a:r>
            <a:endParaRPr lang="zh-CN" altLang="en-US" sz="24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编写程序实现风扇的自动反馈</a:t>
            </a:r>
            <a:endParaRPr lang="zh-CN" altLang="en-US" sz="24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智能风扇我设计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005" y="2013585"/>
            <a:ext cx="35744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绘制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智能感应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风扇工作流程图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</a:t>
            </a:r>
            <a:r>
              <a:rPr lang="en-US" altLang="zh-CN" sz="2400" b="1">
                <a:solidFill>
                  <a:schemeClr val="accent2"/>
                </a:solidFill>
                <a:sym typeface="+mn-ea"/>
              </a:rPr>
              <a:t>98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9020" y="5431155"/>
            <a:ext cx="41059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智能感应风扇算法流程图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4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pic>
        <p:nvPicPr>
          <p:cNvPr id="3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335" y="1006475"/>
            <a:ext cx="4408805" cy="438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7360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indent="522605">
              <a:lnSpc>
                <a:spcPct val="150000"/>
              </a:lnSpc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材料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650" y="2245995"/>
            <a:ext cx="9958070" cy="13220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主控板及其扩展板 1 块、DH11 温湿度传感器 1 个、人体热释红外传 感器 1 个、风扇 1 个、杜邦线若干、电源适配器 1 个。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P99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7360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indent="522605">
              <a:lnSpc>
                <a:spcPct val="150000"/>
              </a:lnSpc>
            </a:pPr>
            <a:r>
              <a:rPr lang="en-US" altLang="zh-CN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实践步骤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650" y="2245995"/>
            <a:ext cx="5513705" cy="43999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（ 1 ）拼搭智能风扇。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   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如图 3.4.2 所示，在老师指导下，选择建模软件，如3D打印软件，设计温控感应风扇的外观（也可以用木棍和一些旧物件搭建，或者是其他材料）。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>
              <a:lnSpc>
                <a:spcPct val="200000"/>
              </a:lnSpc>
            </a:pP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6666865" y="470535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  <a:buClrTx/>
              <a:buSzTx/>
              <a:buNone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图 3.4.2    温控感应智能风扇结构图示例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pic>
        <p:nvPicPr>
          <p:cNvPr id="44" name="IM 44"/>
          <p:cNvPicPr/>
          <p:nvPr/>
        </p:nvPicPr>
        <p:blipFill>
          <a:blip r:embed="rId1"/>
          <a:stretch>
            <a:fillRect/>
          </a:stretch>
        </p:blipFill>
        <p:spPr>
          <a:xfrm>
            <a:off x="8002270" y="1452880"/>
            <a:ext cx="2788285" cy="3161030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90487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72845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7360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indent="522605">
              <a:lnSpc>
                <a:spcPct val="150000"/>
              </a:lnSpc>
            </a:pPr>
            <a:r>
              <a:rPr lang="en-US" altLang="zh-CN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实践步骤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650" y="2245995"/>
            <a:ext cx="5513705" cy="17837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根据测试结果，调整程序中的参数和逻辑，以确保风扇能够根据温度 和是否有人调节转速，如图 3.4.3 所示。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6666865" y="501713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图 3.4.3    温控感应智能风扇示例程序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90487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72845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mmexport17578615963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355" y="1151255"/>
            <a:ext cx="5111115" cy="38658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7360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indent="522605">
              <a:lnSpc>
                <a:spcPct val="150000"/>
              </a:lnSpc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）组装与调试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650" y="2245995"/>
            <a:ext cx="5513705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按程序中电子元器件的接线连接电路，并将电子元器件和结构件进行 组装（图 3.4.4）。下载程序至主控板，进行调试。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6666865" y="501713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图 3.4.4    温控感应智能风扇模型示例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90487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72845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580" y="1233805"/>
            <a:ext cx="362712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709295" y="1827530"/>
            <a:ext cx="10773410" cy="98425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你还能继续优化程序让你的温控感应智能风扇具有更多的功能吗？记 录在表 3.4.3 中。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表 3.4.3  温控感应智能风扇问题分析与改进表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 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782570" y="3105150"/>
          <a:ext cx="6758305" cy="154749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55520"/>
                <a:gridCol w="2247900"/>
                <a:gridCol w="2254885"/>
              </a:tblGrid>
              <a:tr h="185420">
                <a:tc>
                  <a:txBody>
                    <a:bodyPr/>
                    <a:p>
                      <a:pPr marL="54673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存在问题</a:t>
                      </a:r>
                      <a:endParaRPr lang="zh-CN" sz="20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55499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改进思路</a:t>
                      </a:r>
                      <a:endParaRPr lang="zh-CN" sz="20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55245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解决办法</a:t>
                      </a:r>
                      <a:endParaRPr lang="zh-CN" sz="2000"/>
                    </a:p>
                  </a:txBody>
                  <a:tcPr marL="0" marR="0" marT="0" marB="0" anchor="t" anchorCtr="0"/>
                </a:tc>
              </a:tr>
              <a:tr h="452755"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</a:tr>
              <a:tr h="452755"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</a:tr>
              <a:tr h="456565"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/>
                        <a:t> </a:t>
                      </a:r>
                      <a:endParaRPr lang="en-US" altLang="zh-CN" sz="1100"/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97282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/>
                    </a:p>
                  </a:txBody>
                  <a:tcPr marL="0" marR="0" marT="0" marB="0" anchor="t" anchorCtr="0"/>
                </a:tc>
              </a:tr>
            </a:tbl>
          </a:graphicData>
        </a:graphic>
      </p:graphicFrame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90487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72845" y="1006475"/>
            <a:ext cx="203962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优化与迭代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" y="2544445"/>
            <a:ext cx="2190750" cy="2827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1585595"/>
            <a:ext cx="11093450" cy="184404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同学们，智能风扇项目是对本单元知识的综合运用，我们成功地将闭环控制原理与编程逻辑运算相结合，实现了风扇的智能控制。通过精心设计的程序，主控板能够实时感应温度、感应是否有人并自动调节风扇转速，确保使用者保持在舒适范围内。接下来请根据表 3.4.4 进行评价，并在反思中不断成长与进步吧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!</a:t>
            </a:r>
            <a:endParaRPr lang="en-US" altLang="zh-CN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5650" y="344328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3.4.4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89090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240155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EE894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评一评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670" y="3856355"/>
            <a:ext cx="5521960" cy="19386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487930"/>
            <a:ext cx="5970270" cy="319087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本单元你学习</a:t>
            </a: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了</a:t>
            </a:r>
            <a:r>
              <a:rPr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自动控制及其特点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开环控制和闭环控制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反馈在控制系统中的作用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将闭环控制原理与编程逻辑运算相结合，实现了风扇的智能温控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zh-CN" altLang="en-US" dirty="0"/>
              <a:t>三单元</a:t>
            </a:r>
            <a:r>
              <a:rPr lang="en-US" altLang="zh-CN" dirty="0"/>
              <a:t> </a:t>
            </a:r>
            <a:r>
              <a:rPr lang="zh-CN" altLang="en-US" dirty="0"/>
              <a:t>探索反馈与优化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38226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第三单元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探索反馈与</a:t>
            </a:r>
            <a:r>
              <a:rPr lang="zh-CN" altLang="en-US" sz="3600" dirty="0">
                <a:sym typeface="+mn-ea"/>
              </a:rPr>
              <a:t>优化</a:t>
            </a:r>
            <a:endParaRPr lang="zh-CN" altLang="en-US" sz="3600" dirty="0"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81978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solidFill>
                  <a:schemeClr val="accent2"/>
                </a:solidFill>
              </a:rPr>
              <a:t>P103</a:t>
            </a:r>
            <a:endParaRPr lang="en-US" altLang="zh-CN" sz="20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440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知识梳理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70" y="1051560"/>
            <a:ext cx="5052060" cy="47548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38226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第三单元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探索反馈与优化</a:t>
            </a:r>
            <a:endParaRPr lang="zh-CN" alt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90297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240155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学习检测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9055" y="1764665"/>
            <a:ext cx="9862185" cy="42462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1.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教室里有风扇和空调两种温控系统，观察使用后想一想这两种控制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系统有什么不同，分别在什么样的场景下使用，请完成下表。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上体育课时，小清回教室拿跳绳，发现风扇没关，你能利用本单元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的知识为风扇控制提出哪些改进建议？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695" y="2791460"/>
            <a:ext cx="513588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455" y="1469390"/>
            <a:ext cx="5262880" cy="2187575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20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视频中的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小男孩遇到了什么麻烦？如果风扇能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主动适应需求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’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，需要具备哪些能力？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15" y="3300730"/>
            <a:ext cx="5057140" cy="1617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本节课，我们一起设计并亲手制造一个完全温控感应智能风扇，来度过一个清凉的夏天吧！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8605" y="482822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视频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夏日场景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pic>
        <p:nvPicPr>
          <p:cNvPr id="5" name="播放夏日场景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96000" y="1469390"/>
            <a:ext cx="5010785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38226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第三单元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探索反馈与优化</a:t>
            </a:r>
            <a:endParaRPr lang="zh-CN" alt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915035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4435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反思评价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9055" y="1998345"/>
            <a:ext cx="9102090" cy="28613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在本单元学习过程中，肯定少不了与他人进行互动交流、参与作品制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作等活动。现在请就此进行总结与反思，以便更好地促进自身成长。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从同伴那里学到了什么？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向同伴分享过哪些观点？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工具、方法的使用是否得当？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开发项目是否有值得推广的经验？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720215"/>
            <a:ext cx="11481435" cy="391922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夏天，我们常常会使用风扇来降温。但是，如果风扇的转速不能根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据温度自动调节，那么我们就需要不断地手动调整，不仅麻烦，还可能、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因为忘记调整而导致不适或能源浪费。那么，我们能不能设计一款能够自动感应温度并调节风扇转速，或者还能监测是否有人的智能风扇呢？先来规划一个简单的设计方案吧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619250"/>
            <a:ext cx="11481435" cy="406146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以小组为单位进行需求分析，完成学习单上的表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3.4.1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智能风扇设计方案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719580" y="2237740"/>
          <a:ext cx="7774305" cy="3371850"/>
        </p:xfrm>
        <a:graphic>
          <a:graphicData uri="http://schemas.openxmlformats.org/drawingml/2006/table">
            <a:tbl>
              <a:tblPr/>
              <a:tblGrid>
                <a:gridCol w="2225675"/>
                <a:gridCol w="3393440"/>
                <a:gridCol w="2155190"/>
              </a:tblGrid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项目名称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使用场景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简要介绍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外观设计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结构设计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 gridSpan="3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功能设计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描述功能实现过程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所需硬件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790">
                <a:tc gridSpan="3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小组成员及分工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成员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项目分工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47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6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610" y="1633220"/>
            <a:ext cx="10758170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有了解决问题的方向以后，请上网查找相关资料，更加详细地了解该想法实施的可能性。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风扇有哪些结构？试着完成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学习单上的【查一查部分】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查一查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1372235" y="2578735"/>
            <a:ext cx="5080000" cy="1014730"/>
          </a:xfrm>
          <a:prstGeom prst="rect">
            <a:avLst/>
          </a:prstGeom>
        </p:spPr>
        <p:txBody>
          <a:bodyPr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1.风扇有哪些结构？试着画在下方的空白处。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470025" y="3231515"/>
          <a:ext cx="8021955" cy="2291715"/>
        </p:xfrm>
        <a:graphic>
          <a:graphicData uri="http://schemas.openxmlformats.org/drawingml/2006/table">
            <a:tbl>
              <a:tblPr/>
              <a:tblGrid>
                <a:gridCol w="8021955"/>
              </a:tblGrid>
              <a:tr h="2291715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610" y="1633220"/>
            <a:ext cx="10758170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2.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电子元器件的使用方法有哪些？记录在任务单上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的表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 3.4.2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中。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查一查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654810" y="2350135"/>
            <a:ext cx="7745730" cy="433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30810" algn="ctr" defTabSz="266700">
              <a:spcBef>
                <a:spcPts val="1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表 3.4.2  电子元器件的使用方法</a:t>
            </a:r>
            <a:endParaRPr lang="zh-CN" altLang="en-US" sz="1600">
              <a:solidFill>
                <a:srgbClr val="231F2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lnSpc>
                <a:spcPts val="27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宋体" panose="02010600030101010101" pitchFamily="2" charset="-122"/>
              </a:rPr>
              <a:t> </a:t>
            </a:r>
            <a:endParaRPr lang="en-US" altLang="zh-CN" sz="1600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654810" y="2783840"/>
          <a:ext cx="7745730" cy="2832735"/>
        </p:xfrm>
        <a:graphic>
          <a:graphicData uri="http://schemas.openxmlformats.org/drawingml/2006/table">
            <a:tbl>
              <a:tblPr/>
              <a:tblGrid>
                <a:gridCol w="2861945"/>
                <a:gridCol w="2278380"/>
                <a:gridCol w="2605405"/>
              </a:tblGrid>
              <a:tr h="55753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电子元器件的名称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68961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功能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55245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使用方法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97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温湿度传感器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测量环境的温度或湿度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27686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接在 I2C 接口使用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990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人体热释红外传感器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 marL="85725" indent="0" algn="ctr">
                        <a:lnSpc>
                          <a:spcPts val="144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风扇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97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电机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4495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舵机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54810" y="4786630"/>
            <a:ext cx="5080000" cy="829945"/>
          </a:xfrm>
          <a:prstGeom prst="rect">
            <a:avLst/>
          </a:prstGeom>
        </p:spPr>
        <p:txBody>
          <a:bodyPr>
            <a:spAutoFit/>
          </a:bodyPr>
          <a:p>
            <a:endParaRPr lang="en-US" altLang="zh-CN" sz="2400"/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610" y="1633220"/>
            <a:ext cx="10758170" cy="8604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3. 可以选择哪一种电机（风扇）？如何去控制速度？写在任务单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上的横线上。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 u="sng">
                <a:latin typeface="仿宋" panose="02010609060101010101" charset="-122"/>
                <a:ea typeface="仿宋" panose="02010609060101010101" charset="-122"/>
                <a:sym typeface="+mn-ea"/>
              </a:rPr>
              <a:t>                                                                             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查一查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654810" y="4786630"/>
            <a:ext cx="5080000" cy="829945"/>
          </a:xfrm>
          <a:prstGeom prst="rect">
            <a:avLst/>
          </a:prstGeom>
        </p:spPr>
        <p:txBody>
          <a:bodyPr>
            <a:spAutoFit/>
          </a:bodyPr>
          <a:p>
            <a:endParaRPr lang="en-US" altLang="zh-CN" sz="2400"/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610" y="1633220"/>
            <a:ext cx="10758170" cy="13220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智能风扇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的基础流程：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开始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检测人体信号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检测温度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判断（有人且温度＞阈值？）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执行（调速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/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停止）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持续检测</a:t>
            </a:r>
            <a:r>
              <a:rPr lang="en-US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→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结束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" y="1675765"/>
            <a:ext cx="3565525" cy="47078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同学们，我们现在一起讨论一下温控感应智能风扇的工作内容。下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面有一些相关的问题列在了任务单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中表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3.4.3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中，大家可以分组或者自由讨论，然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后把想法填写在表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3.4.3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对应的空白处。通过讨论，我们会对温控感应智</a:t>
            </a:r>
            <a:r>
              <a:rPr lang="en-US" altLang="zh-CN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方正楷体_GBK" panose="02000000000000000000" charset="-122"/>
                <a:ea typeface="方正楷体_GBK" panose="02000000000000000000" charset="-122"/>
              </a:rPr>
              <a:t>能风扇的工作原理有更深入的理解。</a:t>
            </a: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智能风扇我设计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4587875" y="1457960"/>
            <a:ext cx="5080000" cy="407670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ts val="6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231F20"/>
                </a:solidFill>
                <a:latin typeface="黑体" panose="02010609060101010101" charset="-122"/>
                <a:ea typeface="黑体" panose="02010609060101010101" charset="-122"/>
              </a:rPr>
              <a:t>表</a:t>
            </a:r>
            <a:r>
              <a:rPr lang="en-US" altLang="zh-CN" sz="1600">
                <a:solidFill>
                  <a:srgbClr val="231F20"/>
                </a:solidFill>
                <a:latin typeface="黑体" panose="02010609060101010101" charset="-122"/>
                <a:ea typeface="黑体" panose="02010609060101010101" charset="-122"/>
              </a:rPr>
              <a:t> 3.4.3  </a:t>
            </a:r>
            <a:r>
              <a:rPr lang="zh-CN" altLang="en-US" sz="1600">
                <a:solidFill>
                  <a:srgbClr val="231F20"/>
                </a:solidFill>
                <a:latin typeface="黑体" panose="02010609060101010101" charset="-122"/>
                <a:ea typeface="黑体" panose="02010609060101010101" charset="-122"/>
              </a:rPr>
              <a:t>温控感应智能风扇的工作内容</a:t>
            </a:r>
            <a:endParaRPr lang="zh-CN" altLang="en-US" sz="1600">
              <a:solidFill>
                <a:srgbClr val="231F2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lnSpc>
                <a:spcPts val="55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宋体" panose="02010600030101010101" pitchFamily="2" charset="-122"/>
              </a:rPr>
              <a:t> </a:t>
            </a:r>
            <a:endParaRPr lang="en-US" altLang="zh-CN" sz="1600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4587875" y="1865630"/>
          <a:ext cx="6402070" cy="3561080"/>
        </p:xfrm>
        <a:graphic>
          <a:graphicData uri="http://schemas.openxmlformats.org/drawingml/2006/table">
            <a:tbl>
              <a:tblPr/>
              <a:tblGrid>
                <a:gridCol w="2110105"/>
                <a:gridCol w="2353310"/>
                <a:gridCol w="1938655"/>
              </a:tblGrid>
              <a:tr h="325755">
                <a:tc>
                  <a:txBody>
                    <a:bodyPr/>
                    <a:p>
                      <a:pPr marL="504190" indent="0" algn="just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问题描述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425450" indent="0" algn="just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我们的思路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288925" indent="0" algn="just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我们的处理方法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20725">
                <a:tc>
                  <a:txBody>
                    <a:bodyPr/>
                    <a:p>
                      <a:pPr marL="193040" indent="0" algn="just">
                        <a:lnSpc>
                          <a:spcPct val="12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如何判断风扇旁边是否有人？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193040" indent="0" algn="just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1280" indent="0" algn="just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8700">
                <a:tc>
                  <a:txBody>
                    <a:bodyPr/>
                    <a:p>
                      <a:pPr marL="193040" indent="0" algn="just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从环保节能角度，在什么温度范围内，感应风扇才能工作？我们如何去监测？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193040" indent="0" algn="just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1280" indent="0" algn="just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32230">
                <a:tc>
                  <a:txBody>
                    <a:bodyPr/>
                    <a:p>
                      <a:pPr marL="193040" indent="0" algn="just">
                        <a:lnSpc>
                          <a:spcPct val="12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人在电风扇前时，如果环境温度刚好处于设定的温度阈值边界，感应风扇的程序应该怎么处理才更合理呢？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193040" indent="0" algn="just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 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81280" indent="0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endParaRPr lang="zh-CN" altLang="en-US" sz="1600">
                        <a:solidFill>
                          <a:srgbClr val="231F20"/>
                        </a:solidFill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TABLE_ENDDRAG_ORIGIN_RECT" val="612*265"/>
  <p:tag name="TABLE_ENDDRAG_RECT" val="135*184*612*265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TABLE_ENDDRAG_ORIGIN_RECT" val="631*180"/>
  <p:tag name="TABLE_ENDDRAG_RECT" val="115*254*631*180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TABLE_ENDDRAG_ORIGIN_RECT" val="609*206"/>
  <p:tag name="TABLE_ENDDRAG_RECT" val="130*229*609*206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TABLE_ENDDRAG_ORIGIN_RECT" val="504*287"/>
  <p:tag name="TABLE_ENDDRAG_RECT" val="361*146*504*287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TABLE_ENDDRAG_ORIGIN_RECT" val="532*121"/>
  <p:tag name="TABLE_ENDDRAG_RECT" val="171*246*532*121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resource_record_key" val="{&quot;10&quot;:[50034617,21539937],&quot;29&quot;:[50000283],&quot;70&quot;:[3314426,3322402]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2461</Words>
  <Application>WPS 演示</Application>
  <PresentationFormat>自定义</PresentationFormat>
  <Paragraphs>417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Arial</vt:lpstr>
      <vt:lpstr>方正楷体_GBK</vt:lpstr>
      <vt:lpstr>Calibri</vt:lpstr>
      <vt:lpstr>仿宋</vt:lpstr>
      <vt:lpstr>Arial Unicode MS</vt:lpstr>
      <vt:lpstr>Microsoft YaHei UI</vt:lpstr>
      <vt:lpstr>Office 主题​​</vt:lpstr>
      <vt:lpstr>第4课 智能风扇我设计</vt:lpstr>
      <vt:lpstr>第4课 智能风扇我设计</vt:lpstr>
      <vt:lpstr>第4课 智能风扇我设计</vt:lpstr>
      <vt:lpstr>第4课 智能风扇我设计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第4课 智能风扇我设计</vt:lpstr>
      <vt:lpstr>第4课 智能风扇我设计</vt:lpstr>
      <vt:lpstr>第4课 智能风扇我设计</vt:lpstr>
      <vt:lpstr>第4课 智能风扇我设计</vt:lpstr>
      <vt:lpstr>第4课 智能风扇我设计</vt:lpstr>
      <vt:lpstr>第4课 智能风扇我设计</vt:lpstr>
      <vt:lpstr>第三单元 探索反馈与优化</vt:lpstr>
      <vt:lpstr>PowerPoint 演示文稿</vt:lpstr>
      <vt:lpstr>PowerPoint 演示文稿</vt:lpstr>
      <vt:lpstr>PowerPoint 演示文稿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dt</cp:lastModifiedBy>
  <cp:revision>112</cp:revision>
  <dcterms:created xsi:type="dcterms:W3CDTF">2023-12-27T01:51:00Z</dcterms:created>
  <dcterms:modified xsi:type="dcterms:W3CDTF">2025-09-14T14:59:28Z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0DC3FAB383604E658C88AAFD077D7DD2_13</vt:lpwstr>
  </property>
</Properties>
</file>